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60" r:id="rId2"/>
    <p:sldId id="550" r:id="rId3"/>
    <p:sldId id="589" r:id="rId4"/>
    <p:sldId id="590" r:id="rId5"/>
    <p:sldId id="588" r:id="rId6"/>
    <p:sldId id="637" r:id="rId7"/>
    <p:sldId id="638" r:id="rId8"/>
    <p:sldId id="64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6" r:id="rId40"/>
    <p:sldId id="581" r:id="rId41"/>
    <p:sldId id="582" r:id="rId42"/>
    <p:sldId id="583" r:id="rId43"/>
    <p:sldId id="584" r:id="rId44"/>
    <p:sldId id="585" r:id="rId45"/>
    <p:sldId id="586" r:id="rId46"/>
    <p:sldId id="627" r:id="rId47"/>
    <p:sldId id="561" r:id="rId48"/>
    <p:sldId id="562" r:id="rId49"/>
    <p:sldId id="597" r:id="rId50"/>
    <p:sldId id="598" r:id="rId51"/>
    <p:sldId id="599" r:id="rId52"/>
    <p:sldId id="564" r:id="rId53"/>
    <p:sldId id="600" r:id="rId54"/>
    <p:sldId id="526" r:id="rId55"/>
    <p:sldId id="531" r:id="rId56"/>
    <p:sldId id="528" r:id="rId57"/>
    <p:sldId id="529" r:id="rId58"/>
    <p:sldId id="543" r:id="rId59"/>
    <p:sldId id="544" r:id="rId60"/>
    <p:sldId id="545" r:id="rId61"/>
    <p:sldId id="546" r:id="rId62"/>
    <p:sldId id="547" r:id="rId63"/>
    <p:sldId id="509" r:id="rId64"/>
    <p:sldId id="517" r:id="rId65"/>
    <p:sldId id="552" r:id="rId66"/>
    <p:sldId id="555" r:id="rId67"/>
    <p:sldId id="556" r:id="rId68"/>
    <p:sldId id="659" r:id="rId69"/>
    <p:sldId id="560" r:id="rId70"/>
    <p:sldId id="557" r:id="rId71"/>
    <p:sldId id="570" r:id="rId72"/>
    <p:sldId id="504" r:id="rId73"/>
    <p:sldId id="657" r:id="rId74"/>
    <p:sldId id="658" r:id="rId75"/>
    <p:sldId id="565" r:id="rId76"/>
    <p:sldId id="566" r:id="rId77"/>
    <p:sldId id="652" r:id="rId78"/>
    <p:sldId id="578" r:id="rId79"/>
    <p:sldId id="579" r:id="rId80"/>
    <p:sldId id="651" r:id="rId81"/>
    <p:sldId id="653" r:id="rId82"/>
    <p:sldId id="654" r:id="rId83"/>
    <p:sldId id="656" r:id="rId84"/>
    <p:sldId id="632" r:id="rId85"/>
    <p:sldId id="567" r:id="rId86"/>
    <p:sldId id="650" r:id="rId87"/>
    <p:sldId id="634" r:id="rId88"/>
    <p:sldId id="649" r:id="rId89"/>
    <p:sldId id="635" r:id="rId90"/>
    <p:sldId id="636" r:id="rId91"/>
    <p:sldId id="501" r:id="rId92"/>
    <p:sldId id="516" r:id="rId93"/>
    <p:sldId id="535" r:id="rId94"/>
    <p:sldId id="534" r:id="rId95"/>
    <p:sldId id="503" r:id="rId96"/>
    <p:sldId id="628" r:id="rId97"/>
    <p:sldId id="629" r:id="rId98"/>
    <p:sldId id="630" r:id="rId99"/>
    <p:sldId id="631" r:id="rId100"/>
    <p:sldId id="266" r:id="rId101"/>
    <p:sldId id="472" r:id="rId102"/>
    <p:sldId id="483" r:id="rId103"/>
    <p:sldId id="471" r:id="rId104"/>
    <p:sldId id="506" r:id="rId105"/>
    <p:sldId id="507" r:id="rId106"/>
    <p:sldId id="574" r:id="rId107"/>
    <p:sldId id="508" r:id="rId108"/>
    <p:sldId id="577" r:id="rId109"/>
    <p:sldId id="386" r:id="rId110"/>
    <p:sldId id="382" r:id="rId111"/>
    <p:sldId id="394" r:id="rId112"/>
    <p:sldId id="466" r:id="rId113"/>
    <p:sldId id="491" r:id="rId114"/>
    <p:sldId id="576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3257" autoAdjust="0"/>
  </p:normalViewPr>
  <p:slideViewPr>
    <p:cSldViewPr snapToGrid="0" snapToObjects="1">
      <p:cViewPr>
        <p:scale>
          <a:sx n="58" d="100"/>
          <a:sy n="58" d="100"/>
        </p:scale>
        <p:origin x="780" y="2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scholar/mark-j-perry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witter.com/Mark_J_Perr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166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narrow collecting focus: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issues of Digital Humanities Quarterly are included, for instance.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Digital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Journal of the Text Encoding Initiative</a:t>
            </a:r>
          </a:p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a possible downside to publishing in alternative forms,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Daniel S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​1, Ariel R Romero2, Stephen R McLaughlin3, Bastian </a:t>
            </a:r>
            <a:r>
              <a:rPr lang="en-US" baseline="0" dirty="0" err="1" smtClean="0"/>
              <a:t>Greshake</a:t>
            </a:r>
            <a:r>
              <a:rPr lang="en-US" baseline="0" dirty="0" smtClean="0"/>
              <a:t> Tzovaras4, Casey S Greene​1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colleagues Daniel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 and 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85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3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phrase this carefully: Who remembers the existence of </a:t>
            </a:r>
            <a:r>
              <a:rPr lang="en-US" dirty="0" err="1" smtClean="0"/>
              <a:t>Library.nu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360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85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176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1531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7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97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6001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Meanwhile ...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Ubu</a:t>
            </a:r>
            <a:r>
              <a:rPr lang="en-US" dirty="0" smtClean="0"/>
              <a:t> founded in 1996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Sebastian </a:t>
            </a:r>
            <a:r>
              <a:rPr lang="en-US" dirty="0" err="1" smtClean="0"/>
              <a:t>Luetgert’s</a:t>
            </a:r>
            <a:r>
              <a:rPr lang="en-US" dirty="0" smtClean="0"/>
              <a:t> </a:t>
            </a:r>
            <a:r>
              <a:rPr lang="en-US" dirty="0" err="1" smtClean="0"/>
              <a:t>Textz</a:t>
            </a:r>
            <a:r>
              <a:rPr lang="en-US" dirty="0" smtClean="0"/>
              <a:t> archive (Greene 2003)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AAAAARG:</a:t>
            </a:r>
            <a:r>
              <a:rPr lang="en-US" baseline="0" dirty="0" smtClean="0"/>
              <a:t> originally </a:t>
            </a:r>
            <a:r>
              <a:rPr lang="en-US" dirty="0" smtClean="0"/>
              <a:t>Artists, Architects, and Activists Reading Group </a:t>
            </a:r>
            <a:r>
              <a:rPr lang="mr-IN" dirty="0" smtClean="0"/>
              <a:t>–</a:t>
            </a:r>
            <a:r>
              <a:rPr lang="en-US" dirty="0" smtClean="0"/>
              <a:t> social structure</a:t>
            </a:r>
          </a:p>
          <a:p>
            <a:pPr marL="628650" lvl="1" indent="-171450">
              <a:buFontTx/>
              <a:buChar char="-"/>
            </a:pP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50K 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texts</a:t>
            </a:r>
            <a:r>
              <a:rPr lang="fr-FR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Gigapedia</a:t>
            </a:r>
            <a:r>
              <a:rPr lang="en-US" dirty="0" smtClean="0"/>
              <a:t>:</a:t>
            </a:r>
            <a:r>
              <a:rPr lang="en-US" baseline="0" dirty="0" smtClean="0"/>
              <a:t> 360K documents in 2010</a:t>
            </a:r>
            <a:endParaRPr lang="en-US" dirty="0" smtClean="0"/>
          </a:p>
          <a:p>
            <a:r>
              <a:rPr lang="en-US" dirty="0" smtClean="0"/>
              <a:t>- relatively under-represented</a:t>
            </a:r>
            <a:r>
              <a:rPr lang="en-US" baseline="0" dirty="0" smtClean="0"/>
              <a:t> in the literature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59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268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19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9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is all about avoiding double spending. I LOVE double spending.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89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0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54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7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5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79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months of logs, starting in September 2014</a:t>
            </a:r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1.5% of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million is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420,000</a:t>
            </a:r>
          </a:p>
          <a:p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Pay it Forward </a:t>
            </a:r>
          </a:p>
          <a:p>
            <a:endParaRPr lang="is-I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49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35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19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48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1, The ⓛⓔⓣⓣⓔⓡⓢ refer to the following events: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Ⓐ Created by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website goes live on September 5, 2011.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Ⓑ Several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domains go down when their registration expires, allegedly due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longtime site administrator passing away from cancer [36].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Ⓒ Elsevier files a civil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at the respective domains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scihub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 and libgen.org — in the U.S. District Court for the Southern District of New York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[37,38]. The complaint seeks a “prayer for relief” that includes domain name seizure,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damages, and “an order disgorging Defendants’ profits”.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Ⓓ Elsevier is granted a preliminary injunction to suspend domain names and restrain the site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from distributing Elsevier’s copyrighted works [39,40]. Shortly after,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resurface at alternative domains outside of U.S. court jurisdiction, including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 web [26,41].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Ⓔ The article “Meet the Robin Hood of Science” by Simon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Oxenham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spurs a wave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and news coverage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[42], culminating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 Times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asking “Should all research papers be free?” [43].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Ⓕ The article “Who’s downloading pirated papers? Everyone” by John Bohannon shows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is used worldwide, including in developed countries [44,45]. These findings spark debate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scholars, with a large contingent of scientists supporting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-Hub’s mission [46,47].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Ⓖ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named one of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10”, which featured “ten people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mattered” in 2016 [48]. Written by Richard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Noorden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story profiles Alexandra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an estimate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serves “3% of all downloads from science publishers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worldwide.”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Ⓗ The court finds that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“liable for willful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infringement” in a default judgment, since none of the defendants answered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Elsevier’s complaint [49–51]. The court issues a permanent injunction and orders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defendants to pay Elsevier $15 million, or $150,000 for each of 100 copyrighted works.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statutory damages, which the defendants do not intend to pay, now bear interest.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Ⓘ The American Chemical Society files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in the U.S. District Court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Eastern District of Virginia. Their “prayer for relief” requests that Internet search engines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service providers “cease facilitating access”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[52,53].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Ⓙ The version 1 preprint of this study is published [54], generating headlines such as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“subscription journals are doomed” [55]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Higher 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“Inevitably Open”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Ⓚ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blocks access to Russian IP addresses due to disputes with the Russian Scientific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establishment and the naming of a newly discovered parasitoid wasp species,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Idiogramma</a:t>
            </a:r>
            <a:endParaRPr lang="en-US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elbakyanae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[57]. Four days later,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restores access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receiving “many letters of support from Russian researchers” [59].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Ⓛ The court rules on the American Chemical Society suit, ordering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to pay $4.8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 damages and that “any person or entity in active concert or participation”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“including any Internet search engines, web hosting and Internet service providers,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registrars, and domain name registries, cease facilitating access” [60,61].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five weeks, the domains sci-hub.io, sci-hub.ac, sci-hub.cc, and sci-hub.bz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by their respective domain name registries [62], leaving only the Tor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and several newly-registered/revealed domains in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8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 </a:t>
            </a:r>
            <a:r>
              <a:rPr lang="en-US" baseline="0" dirty="0" err="1" smtClean="0"/>
              <a:t>Kosnik’s</a:t>
            </a:r>
            <a:r>
              <a:rPr lang="en-US" baseline="0" dirty="0" smtClean="0"/>
              <a:t> term: Rogue Archives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friends with a lot of LIS people, who object to both these terms </a:t>
            </a:r>
            <a:r>
              <a:rPr lang="mr-IN" baseline="0" dirty="0" smtClean="0"/>
              <a:t>–</a:t>
            </a:r>
            <a:r>
              <a:rPr lang="en-US" baseline="0" dirty="0" smtClean="0"/>
              <a:t> they’d call it a collection.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Coined in a 2012 essay by the Indian writer and activist Lawrence Liang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don’t think he meant to name a movement or a field of study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discussing the shuttering of </a:t>
            </a:r>
            <a:r>
              <a:rPr lang="en-US" baseline="0" dirty="0" err="1" smtClean="0"/>
              <a:t>Library.nu</a:t>
            </a:r>
            <a:r>
              <a:rPr lang="en-US" baseline="0" dirty="0" smtClean="0"/>
              <a:t> in a longer history of library destruction</a:t>
            </a:r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www.recht-als-kultur.de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/activities/forum-law-as-culture.3/lawrence-liang-optics-of-justice-where-legal-theory-and-film-theory-intersect.20/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28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86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5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7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5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Their metadata is</a:t>
            </a:r>
            <a:r>
              <a:rPr lang="en-US" baseline="0" dirty="0" smtClean="0"/>
              <a:t> messy, but it isn’t the end of the world. Their users know what they’re looking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3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99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07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[download transmission-cli</a:t>
            </a:r>
            <a:r>
              <a:rPr lang="en-US" baseline="0" dirty="0" smtClean="0"/>
              <a:t> and demonstrate transmission-show]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0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https://www.aei.org/publication/chart-of-the-day-century-price-changes-1997-to-2017/?utm_content=buffere2f75&amp;utm_medium=social&amp;utm_source=twitter</a:t>
            </a:r>
          </a:p>
          <a:p>
            <a:endParaRPr lang="en-US" dirty="0" smtClean="0"/>
          </a:p>
          <a:p>
            <a:r>
              <a:rPr lang="de-DE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by Mark J. Perry"/>
              </a:rPr>
              <a:t>Mark J. Perry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@Mark_J_Perry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2, 2018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20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www.warsystems.hu</a:t>
            </a:r>
            <a:r>
              <a:rPr lang="en-US" baseline="0" dirty="0" smtClean="0"/>
              <a:t>/2010/05/03/bio/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2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02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4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8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75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2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65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possibly true for the near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 think it’s exactly the wrong way to think about it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take it for granted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thousands of active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8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690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65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379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58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399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7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418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21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9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7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97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87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7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goal: an archive that will live on. A distributed</a:t>
            </a:r>
            <a:r>
              <a:rPr lang="en-US" baseline="0" dirty="0" smtClean="0"/>
              <a:t> archive.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archivist friends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9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672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04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80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332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55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3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1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78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436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840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35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55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88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0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761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9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85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683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</a:t>
            </a:r>
            <a:r>
              <a:rPr lang="en-US" dirty="0" smtClean="0"/>
              <a:t>www.slideshare.net/ilariadefilippo/lets-make-a-led-throwie-ggdmilano28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</a:t>
            </a:r>
            <a:r>
              <a:rPr lang="en-US" baseline="0" dirty="0" smtClean="0"/>
              <a:t> first saw these on the MIT campus, really high up on one of those swooping steel sculptures.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4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is what </a:t>
            </a:r>
            <a:r>
              <a:rPr lang="en-US" dirty="0" err="1" smtClean="0"/>
              <a:t>Mecro</a:t>
            </a:r>
            <a:r>
              <a:rPr lang="en-US" dirty="0" smtClean="0"/>
              <a:t> can</a:t>
            </a:r>
            <a:r>
              <a:rPr lang="en-US" baseline="0" dirty="0" smtClean="0"/>
              <a:t> do in *probably* two minutes or less.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https</a:t>
            </a:r>
            <a:r>
              <a:rPr lang="en-US" dirty="0" smtClean="0"/>
              <a:t>://</a:t>
            </a:r>
            <a:r>
              <a:rPr lang="en-US" dirty="0" smtClean="0"/>
              <a:t>www.flickr.com/photos/damonabnormal/5347455185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(Actually known as a </a:t>
            </a:r>
            <a:r>
              <a:rPr lang="en-US" dirty="0" err="1" smtClean="0"/>
              <a:t>throwup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0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03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121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 just got forced to withdraw from academia. As</a:t>
            </a:r>
            <a:r>
              <a:rPr lang="en-US" baseline="0" dirty="0" smtClean="0"/>
              <a:t> of mid-March, for the first time in 14 years, I will have legal access to *zero* </a:t>
            </a:r>
            <a:r>
              <a:rPr lang="en-US" baseline="0" dirty="0" err="1" smtClean="0"/>
              <a:t>paywalled</a:t>
            </a:r>
            <a:r>
              <a:rPr lang="en-US" baseline="0" dirty="0" smtClean="0"/>
              <a:t> journals, or monographs on databases, or a serious library.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At the moment I buy a lot of books because my wife is a ruthless capitalist, but for most of my life I’ve been … not poor. I’ve been on food stamps in the US, but I’ve never been starving. But broke, definitely.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Actually, when I think of it, my wife is a kind, caring, and gentle capitalist. But yeah, she’s part of the system.ds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567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As Kenny has said, it’s still the Summer of Love</a:t>
            </a:r>
            <a:r>
              <a:rPr lang="en-US" baseline="0" dirty="0" smtClean="0"/>
              <a:t> as far as file sharing, as far as Internet freedom. But that could be coming to an end. Things have sure gotten more difficult in recent years.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What kind of culture do you really care about?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570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849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42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49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600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 could ask Kenny for the current FTP login, but not everyone is so</a:t>
            </a:r>
            <a:r>
              <a:rPr lang="en-US" baseline="0" dirty="0" smtClean="0"/>
              <a:t> lucky.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413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97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84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631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6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24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74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51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65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2005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59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3263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83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18275 books (deduped)</a:t>
            </a:r>
          </a:p>
          <a:p>
            <a:pPr marL="171450" indent="-171450">
              <a:buFontTx/>
              <a:buChar char="-"/>
            </a:pPr>
            <a:r>
              <a:rPr lang="is-IS" dirty="0" smtClean="0"/>
              <a:t>OUP publishes around 6,000 titles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722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Serves a useful purpose.</a:t>
            </a:r>
          </a:p>
          <a:p>
            <a:endParaRPr lang="en-US" dirty="0" smtClean="0"/>
          </a:p>
          <a:p>
            <a:r>
              <a:rPr lang="en-US" dirty="0" smtClean="0"/>
              <a:t>Monograph crisis- more books each year- squeezed library budgets</a:t>
            </a:r>
          </a:p>
          <a:p>
            <a:endParaRPr lang="en-US" dirty="0" smtClean="0"/>
          </a:p>
          <a:p>
            <a:r>
              <a:rPr lang="en-US" dirty="0" smtClean="0"/>
              <a:t>Conservatism that privileges publishing with academic presses...</a:t>
            </a:r>
          </a:p>
          <a:p>
            <a:endParaRPr lang="en-US" dirty="0" smtClean="0"/>
          </a:p>
          <a:p>
            <a:r>
              <a:rPr lang="en-US" dirty="0" smtClean="0"/>
              <a:t>Less OA publishing in the humanities</a:t>
            </a:r>
          </a:p>
          <a:p>
            <a:endParaRPr lang="en-US" dirty="0" smtClean="0"/>
          </a:p>
          <a:p>
            <a:r>
              <a:rPr lang="en-US" dirty="0" smtClean="0"/>
              <a:t>Almost no commercial market other than libraries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--- historians and literary scholars are oft. obscurantists, including 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5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missionbt.com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ictorrents.com/" TargetMode="External"/><Relationship Id="rId5" Type="http://schemas.openxmlformats.org/officeDocument/2006/relationships/hyperlink" Target="https://deluge-torrent.org/" TargetMode="External"/><Relationship Id="rId4" Type="http://schemas.openxmlformats.org/officeDocument/2006/relationships/hyperlink" Target="https://www.utorrent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" TargetMode="External"/><Relationship Id="rId3" Type="http://schemas.openxmlformats.org/officeDocument/2006/relationships/hyperlink" Target="https://transmissionbt.com/" TargetMode="External"/><Relationship Id="rId7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utorrent.com/" TargetMode="External"/><Relationship Id="rId9" Type="http://schemas.openxmlformats.org/officeDocument/2006/relationships/hyperlink" Target="https://www.libreoffice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b.org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stebin.com/" TargetMode="External"/><Relationship Id="rId5" Type="http://schemas.openxmlformats.org/officeDocument/2006/relationships/hyperlink" Target="https://mega.nz/" TargetMode="External"/><Relationship Id="rId4" Type="http://schemas.openxmlformats.org/officeDocument/2006/relationships/hyperlink" Target="https://file.pizza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8640"/>
            <a:ext cx="12192000" cy="26256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Large-Scale Digital Preservation </a:t>
            </a:r>
            <a:b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Under Adversarial Conditions</a:t>
            </a:r>
            <a:endParaRPr lang="en-US" sz="5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640"/>
            <a:ext cx="9144000" cy="105414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>
                <a:solidFill>
                  <a:schemeClr val="bg2">
                    <a:lumMod val="25000"/>
                  </a:schemeClr>
                </a:solidFill>
              </a:rPr>
              <a:t>Stephen Reid McLaughlin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March 17, 2018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Athens, Greece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6049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4912"/>
              </p:ext>
            </p:extLst>
          </p:nvPr>
        </p:nvGraphicFramePr>
        <p:xfrm>
          <a:off x="1277257" y="364108"/>
          <a:ext cx="963748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9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</a:t>
                      </a:r>
                      <a:r>
                        <a:rPr lang="en-US" dirty="0" smtClean="0"/>
                        <a:t>-Hub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Crossref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PMLA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6,324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7,414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85.3%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Inquiry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Boundary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Renaissance </a:t>
                      </a:r>
                      <a:r>
                        <a:rPr lang="fr-FR" dirty="0" err="1" smtClean="0"/>
                        <a:t>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1,491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1,821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Computers and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Cultural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1,280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1,335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95.9%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 Modern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 Literature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Postmodern 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Scholarship in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571988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Sci-Hub </a:t>
            </a:r>
            <a:r>
              <a:rPr lang="en-US" dirty="0"/>
              <a:t>Stats </a:t>
            </a:r>
            <a:r>
              <a:rPr lang="en-US" dirty="0" smtClean="0"/>
              <a:t>Browser (</a:t>
            </a:r>
            <a:r>
              <a:rPr lang="en-US" dirty="0" err="1" smtClean="0"/>
              <a:t>Himmelstein</a:t>
            </a:r>
            <a:r>
              <a:rPr lang="en-US" dirty="0" smtClean="0"/>
              <a:t> et al. 2017): https</a:t>
            </a:r>
            <a:r>
              <a:rPr lang="en-US" dirty="0"/>
              <a:t>://</a:t>
            </a:r>
            <a:r>
              <a:rPr lang="en-US" dirty="0" err="1" smtClean="0"/>
              <a:t>greenelab.github.io</a:t>
            </a:r>
            <a:r>
              <a:rPr lang="en-US" dirty="0" smtClean="0"/>
              <a:t>/</a:t>
            </a:r>
            <a:r>
              <a:rPr lang="en-US" dirty="0" err="1" smtClean="0"/>
              <a:t>scihub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41" y="118639"/>
            <a:ext cx="8389717" cy="5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319" y="1761568"/>
            <a:ext cx="83634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800" dirty="0" smtClean="0">
                <a:solidFill>
                  <a:schemeClr val="bg1"/>
                </a:solidFill>
              </a:rPr>
              <a:t>What culture can’t </a:t>
            </a:r>
            <a:r>
              <a:rPr lang="en-US" sz="7800" u="sng" dirty="0" smtClean="0">
                <a:solidFill>
                  <a:schemeClr val="bg1"/>
                </a:solidFill>
              </a:rPr>
              <a:t>you</a:t>
            </a:r>
            <a:r>
              <a:rPr lang="en-US" sz="7800" dirty="0" smtClean="0">
                <a:solidFill>
                  <a:schemeClr val="bg1"/>
                </a:solidFill>
              </a:rPr>
              <a:t> live without?</a:t>
            </a:r>
            <a:endParaRPr lang="en-US" sz="7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4" y="94911"/>
            <a:ext cx="8343417" cy="5959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788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87" y="164772"/>
            <a:ext cx="8294225" cy="59244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2178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25" y="68040"/>
            <a:ext cx="8381036" cy="5986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6199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83" y="159147"/>
            <a:ext cx="8337637" cy="5955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36462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609"/>
              </p:ext>
            </p:extLst>
          </p:nvPr>
        </p:nvGraphicFramePr>
        <p:xfrm>
          <a:off x="1346201" y="1214626"/>
          <a:ext cx="10419078" cy="448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141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Instrumental aims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Alternatives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counter-hegemony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“subaltern resistance”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Carroll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civil disobedience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direct action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Franks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coherent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compelling 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Polletta</a:t>
                      </a:r>
                      <a:r>
                        <a:rPr lang="en-US" sz="2300" dirty="0" smtClean="0"/>
                        <a:t> 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representation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participation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300" dirty="0" err="1" smtClean="0"/>
                        <a:t>Melucci</a:t>
                      </a:r>
                      <a:r>
                        <a:rPr lang="fi-FI" sz="2300" dirty="0" smtClean="0"/>
                        <a:t> 1996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compromise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“non-negotiable demand”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Wark</a:t>
                      </a:r>
                      <a:r>
                        <a:rPr lang="en-US" sz="2300" dirty="0" smtClean="0"/>
                        <a:t> 2004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“territorial dominance”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“opacity and unreadability”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Galloway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party politics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/>
                        <a:t>“non-political politics”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Havel 1989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20083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Early shadow libraries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Kenneth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Goldsmith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’s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UbuWeb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Dockray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2012,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429;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Price 2009, 285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Sebastian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Luetgert’s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Textz.com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(Greene 2003)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Dockray’s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AAAAARG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(Basile 2016; </a:t>
            </a:r>
            <a:r>
              <a:rPr lang="fr-FR" sz="26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2015)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Gigapedia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Library.nu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Stinson 2010; 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Kelty 2012; </a:t>
            </a:r>
            <a:r>
              <a:rPr lang="it-IT" sz="2600" dirty="0" err="1">
                <a:solidFill>
                  <a:schemeClr val="bg2">
                    <a:lumMod val="25000"/>
                  </a:schemeClr>
                </a:solidFill>
              </a:rPr>
              <a:t>Liang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600" dirty="0" smtClean="0">
                <a:solidFill>
                  <a:schemeClr val="bg2">
                    <a:lumMod val="25000"/>
                  </a:schemeClr>
                </a:solidFill>
              </a:rPr>
              <a:t>2012)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87040" y="2450515"/>
            <a:ext cx="62179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ibrarians as “both </a:t>
            </a:r>
            <a:r>
              <a:rPr lang="en-US" sz="2600" dirty="0"/>
              <a:t>promoters of open access and guardians of copyright </a:t>
            </a:r>
            <a:r>
              <a:rPr lang="en-US" sz="2600" dirty="0" smtClean="0"/>
              <a:t>law.” </a:t>
            </a:r>
            <a:r>
              <a:rPr lang="en-US" sz="2600" dirty="0"/>
              <a:t>(Morrison, Stephenson, and Yates </a:t>
            </a:r>
            <a:r>
              <a:rPr lang="en-US" sz="2600" dirty="0" smtClean="0"/>
              <a:t>2017, 746)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2962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work: standing at the scanner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363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You can’t take these sites for granted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1195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734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I </a:t>
            </a:r>
            <a:r>
              <a:rPr lang="en-US" sz="2800" i="1" dirty="0"/>
              <a:t>like variants!</a:t>
            </a:r>
          </a:p>
        </p:txBody>
      </p:sp>
    </p:spTree>
    <p:extLst>
      <p:ext uri="{BB962C8B-B14F-4D97-AF65-F5344CB8AC3E}">
        <p14:creationId xmlns:p14="http://schemas.microsoft.com/office/powerpoint/2010/main" val="1369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</a:t>
            </a:r>
            <a:r>
              <a:rPr lang="fr-FR" sz="6000" i="1" dirty="0" smtClean="0"/>
              <a:t>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15093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31" y="1151578"/>
            <a:ext cx="7278896" cy="508149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9279" y="13488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protocol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Major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clients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/>
              <a:t>Transmission </a:t>
            </a:r>
            <a:r>
              <a:rPr lang="en-US" sz="3200" dirty="0" smtClean="0"/>
              <a:t>(free </a:t>
            </a:r>
            <a:r>
              <a:rPr lang="en-US" sz="3200" dirty="0" smtClean="0"/>
              <a:t>software, has a command-line interface)</a:t>
            </a:r>
            <a:endParaRPr lang="en-US" sz="3200" dirty="0" smtClean="0"/>
          </a:p>
          <a:p>
            <a:pPr marL="457200" lvl="1" indent="0">
              <a:buNone/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://transmissionbt.com</a:t>
            </a:r>
            <a:endParaRPr lang="en-US" sz="3200" dirty="0"/>
          </a:p>
          <a:p>
            <a:r>
              <a:rPr lang="el-GR" sz="3200" dirty="0"/>
              <a:t>μ</a:t>
            </a:r>
            <a:r>
              <a:rPr lang="en-US" sz="3200" dirty="0"/>
              <a:t>Torrent (easy and </a:t>
            </a:r>
            <a:r>
              <a:rPr lang="en-US" sz="3200" dirty="0" smtClean="0"/>
              <a:t>reliable)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://www.utorrent.com</a:t>
            </a:r>
            <a:endParaRPr lang="en-US" sz="3200" dirty="0"/>
          </a:p>
          <a:p>
            <a:r>
              <a:rPr lang="en-US" sz="3200" dirty="0"/>
              <a:t> Deluge (free software, works well with proxies)</a:t>
            </a:r>
          </a:p>
          <a:p>
            <a:pPr marL="457200" lvl="1" indent="0">
              <a:buNone/>
            </a:pP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deluge-torrent.org</a:t>
            </a:r>
            <a:endParaRPr lang="en-US" sz="3200" dirty="0"/>
          </a:p>
          <a:p>
            <a:pPr marL="0" lvl="0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Try </a:t>
            </a:r>
            <a:r>
              <a:rPr lang="en-US" sz="3200" dirty="0"/>
              <a:t>grabbing a dataset from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academictorrents.com</a:t>
            </a:r>
            <a:r>
              <a:rPr lang="en-US" sz="3200" dirty="0" smtClean="0"/>
              <a:t>.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3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4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8" name="Picture 2" descr="https://pp.userapi.com/c841037/v841037012/4791d/7Si6NprOLW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1" y="202564"/>
            <a:ext cx="441499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7712" y="5536997"/>
            <a:ext cx="3468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Alexandra </a:t>
            </a:r>
            <a:r>
              <a:rPr lang="en-US" dirty="0" err="1" smtClean="0"/>
              <a:t>Elbakyan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://vk.com/alexandra.elbakyan</a:t>
            </a:r>
          </a:p>
        </p:txBody>
      </p:sp>
    </p:spTree>
    <p:extLst>
      <p:ext uri="{BB962C8B-B14F-4D97-AF65-F5344CB8AC3E}">
        <p14:creationId xmlns:p14="http://schemas.microsoft.com/office/powerpoint/2010/main" val="32237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you’ll need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84552"/>
            <a:ext cx="10943158" cy="46686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 smtClean="0"/>
              <a:t>A </a:t>
            </a:r>
            <a:r>
              <a:rPr lang="en-US" sz="4000" dirty="0" err="1" smtClean="0"/>
              <a:t>BitTorrent</a:t>
            </a:r>
            <a:r>
              <a:rPr lang="en-US" sz="4000" dirty="0" smtClean="0"/>
              <a:t> client</a:t>
            </a:r>
          </a:p>
          <a:p>
            <a:pPr marL="457200" lvl="1" indent="0">
              <a:buNone/>
            </a:pPr>
            <a:r>
              <a:rPr lang="en-US" sz="3600" dirty="0" smtClean="0"/>
              <a:t>Transmission: </a:t>
            </a:r>
            <a:r>
              <a:rPr lang="en-US" sz="3600" dirty="0" smtClean="0">
                <a:hlinkClick r:id="rId3"/>
              </a:rPr>
              <a:t>https://transmissionbt.com/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l-GR" sz="3600" dirty="0" smtClean="0"/>
              <a:t>μ</a:t>
            </a:r>
            <a:r>
              <a:rPr lang="en-US" sz="3600" dirty="0"/>
              <a:t>Torrent: </a:t>
            </a:r>
            <a:r>
              <a:rPr lang="en-US" sz="3600" dirty="0">
                <a:hlinkClick r:id="rId4"/>
              </a:rPr>
              <a:t>https://www.utorrent.com</a:t>
            </a:r>
            <a:r>
              <a:rPr lang="en-US" sz="3600" dirty="0" smtClean="0">
                <a:hlinkClick r:id="rId4"/>
              </a:rPr>
              <a:t>/</a:t>
            </a:r>
            <a:endParaRPr lang="en-US" sz="3600" dirty="0" smtClean="0"/>
          </a:p>
          <a:p>
            <a:pPr lvl="0"/>
            <a:r>
              <a:rPr lang="en-US" sz="4000" dirty="0" smtClean="0"/>
              <a:t>A text editor</a:t>
            </a:r>
          </a:p>
          <a:p>
            <a:pPr marL="457200" lvl="1" indent="0">
              <a:buNone/>
            </a:pPr>
            <a:r>
              <a:rPr lang="en-US" sz="3600" dirty="0" smtClean="0"/>
              <a:t>Atom</a:t>
            </a:r>
            <a:r>
              <a:rPr lang="en-US" sz="3600" dirty="0"/>
              <a:t>: </a:t>
            </a:r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atom.io/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Sublime Text: </a:t>
            </a:r>
            <a:r>
              <a:rPr lang="en-US" sz="3600" dirty="0" smtClean="0">
                <a:hlinkClick r:id="rId6"/>
              </a:rPr>
              <a:t>https://www.sublimetext.com/</a:t>
            </a:r>
            <a:endParaRPr lang="en-US" sz="3600" dirty="0" smtClean="0"/>
          </a:p>
          <a:p>
            <a:pPr lvl="0"/>
            <a:r>
              <a:rPr lang="en-US" sz="4000" dirty="0" smtClean="0"/>
              <a:t>Docker</a:t>
            </a:r>
            <a:endParaRPr lang="en-US" sz="4000" dirty="0"/>
          </a:p>
          <a:p>
            <a:pPr marL="457200" lvl="1" indent="0">
              <a:buNone/>
            </a:pPr>
            <a:r>
              <a:rPr lang="en-US" sz="3600" dirty="0" smtClean="0">
                <a:hlinkClick r:id="rId7"/>
              </a:rPr>
              <a:t>https</a:t>
            </a:r>
            <a:r>
              <a:rPr lang="en-US" sz="3600" dirty="0">
                <a:hlinkClick r:id="rId7"/>
              </a:rPr>
              <a:t>://docs.docker.com/install</a:t>
            </a:r>
            <a:r>
              <a:rPr lang="en-US" sz="3600" dirty="0" smtClean="0">
                <a:hlinkClick r:id="rId7"/>
              </a:rPr>
              <a:t>/</a:t>
            </a:r>
            <a:endParaRPr lang="en-US" sz="4000" dirty="0" smtClean="0"/>
          </a:p>
          <a:p>
            <a:pPr lvl="0"/>
            <a:r>
              <a:rPr lang="en-US" sz="4000" dirty="0" smtClean="0"/>
              <a:t>A </a:t>
            </a:r>
            <a:r>
              <a:rPr lang="en-US" sz="4000" dirty="0"/>
              <a:t>terminal emulator (for Windows users)</a:t>
            </a:r>
          </a:p>
          <a:p>
            <a:pPr marL="457200" lvl="1" indent="0">
              <a:buNone/>
            </a:pPr>
            <a:r>
              <a:rPr lang="en-US" sz="3600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Bash: </a:t>
            </a:r>
            <a:r>
              <a:rPr lang="en-US" sz="3600" dirty="0">
                <a:hlinkClick r:id="rId8"/>
              </a:rPr>
              <a:t>https://</a:t>
            </a:r>
            <a:r>
              <a:rPr lang="en-US" sz="3600" dirty="0" smtClean="0">
                <a:hlinkClick r:id="rId8"/>
              </a:rPr>
              <a:t>git-scm.com/downloads</a:t>
            </a:r>
            <a:endParaRPr lang="en-US" sz="4000" dirty="0" smtClean="0"/>
          </a:p>
          <a:p>
            <a:pPr lvl="0"/>
            <a:r>
              <a:rPr lang="en-US" sz="4000" dirty="0" smtClean="0"/>
              <a:t>A spreadsheet program (optional)</a:t>
            </a:r>
          </a:p>
          <a:p>
            <a:pPr marL="457200" lvl="1" indent="0">
              <a:buNone/>
            </a:pPr>
            <a:r>
              <a:rPr lang="en-US" sz="3600" dirty="0" smtClean="0"/>
              <a:t>Excel </a:t>
            </a:r>
            <a:r>
              <a:rPr lang="en-US" sz="3600" dirty="0"/>
              <a:t>or </a:t>
            </a:r>
            <a:r>
              <a:rPr lang="en-US" sz="3600" dirty="0" err="1" smtClean="0"/>
              <a:t>LibreOffice</a:t>
            </a:r>
            <a:r>
              <a:rPr lang="en-US" sz="3600" dirty="0"/>
              <a:t>: </a:t>
            </a:r>
            <a:r>
              <a:rPr lang="en-US" sz="3600" dirty="0">
                <a:hlinkClick r:id="rId9"/>
              </a:rPr>
              <a:t>https://www.libreoffice.org</a:t>
            </a:r>
            <a:r>
              <a:rPr lang="en-US" sz="3600" dirty="0" smtClean="0">
                <a:hlinkClick r:id="rId9"/>
              </a:rPr>
              <a:t>/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1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" y="138114"/>
            <a:ext cx="9910781" cy="5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-730477"/>
            <a:ext cx="8989942" cy="116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3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paCqPgpChS8aU4I-OD4NnPpBPfSwB1Ag5OIgqH2N3guuKeZ9xOnrltHj45WUeNYw8DHV7t4AZzkYt7AZiXrqof-A_AM3RYiYodOwuGY-nfjlc6_ioUQT64XK7crUt8P_X9FL41qPP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" y="0"/>
            <a:ext cx="8324580" cy="63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5028" y="885149"/>
            <a:ext cx="6502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Fields most downloaded </a:t>
            </a:r>
          </a:p>
          <a:p>
            <a:r>
              <a:rPr lang="en-US" sz="2000" b="1" dirty="0"/>
              <a:t>f</a:t>
            </a:r>
            <a:r>
              <a:rPr lang="en-US" sz="2000" b="1" dirty="0" smtClean="0"/>
              <a:t>rom </a:t>
            </a:r>
            <a:r>
              <a:rPr lang="en-US" sz="2000" b="1" dirty="0" err="1" smtClean="0"/>
              <a:t>Sci</a:t>
            </a:r>
            <a:r>
              <a:rPr lang="en-US" sz="2000" b="1" dirty="0" smtClean="0"/>
              <a:t>-Hub in the US,</a:t>
            </a:r>
          </a:p>
          <a:p>
            <a:r>
              <a:rPr lang="en-US" sz="2000" b="1" dirty="0" smtClean="0"/>
              <a:t>Sept. 2015 – Feb. 2016</a:t>
            </a:r>
          </a:p>
          <a:p>
            <a:endParaRPr lang="en-US" sz="2000" b="1" dirty="0" smtClean="0"/>
          </a:p>
          <a:p>
            <a:r>
              <a:rPr lang="en-US" sz="2000" dirty="0" smtClean="0"/>
              <a:t>25.2%  Clinical Medicine</a:t>
            </a:r>
          </a:p>
          <a:p>
            <a:r>
              <a:rPr lang="en-US" sz="2000" dirty="0" smtClean="0"/>
              <a:t>20.6%  Engineering</a:t>
            </a:r>
          </a:p>
          <a:p>
            <a:r>
              <a:rPr lang="en-US" sz="2000" dirty="0" smtClean="0"/>
              <a:t>10.8</a:t>
            </a:r>
            <a:r>
              <a:rPr lang="en-US" sz="2000" dirty="0"/>
              <a:t>% </a:t>
            </a:r>
            <a:r>
              <a:rPr lang="en-US" sz="2000" dirty="0" smtClean="0"/>
              <a:t> Biomedical</a:t>
            </a:r>
          </a:p>
          <a:p>
            <a:r>
              <a:rPr lang="en-US" sz="2000" dirty="0" smtClean="0"/>
              <a:t>8.7</a:t>
            </a:r>
            <a:r>
              <a:rPr lang="en-US" sz="2000" dirty="0"/>
              <a:t>% </a:t>
            </a:r>
            <a:r>
              <a:rPr lang="en-US" sz="2000" dirty="0" smtClean="0"/>
              <a:t> Chemistry</a:t>
            </a:r>
          </a:p>
          <a:p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1.4% Arts and Humanities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106" y="5458084"/>
            <a:ext cx="359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Gardner, McLaughlin, </a:t>
            </a:r>
            <a:r>
              <a:rPr lang="en-US" sz="1600" dirty="0" smtClean="0"/>
              <a:t>and </a:t>
            </a:r>
            <a:r>
              <a:rPr lang="en-US" sz="1600" dirty="0"/>
              <a:t>Asher 2017</a:t>
            </a:r>
          </a:p>
        </p:txBody>
      </p:sp>
    </p:spTree>
    <p:extLst>
      <p:ext uri="{BB962C8B-B14F-4D97-AF65-F5344CB8AC3E}">
        <p14:creationId xmlns:p14="http://schemas.microsoft.com/office/powerpoint/2010/main" val="34594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6" y="806223"/>
            <a:ext cx="6544807" cy="490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2213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1" y="717096"/>
            <a:ext cx="7279537" cy="50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72444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110341"/>
            <a:ext cx="9829398" cy="421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9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8" y="736099"/>
            <a:ext cx="10639460" cy="49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Whac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-a-Mole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4763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3200" strike="sngStrike" dirty="0" smtClean="0"/>
              <a:t>sci-hub.org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sci-hub.cc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sci-hub.ac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sci-hub.io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sci-hub.bz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sci-hub.biz</a:t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endParaRPr lang="en-US" sz="3200" strike="sngStrike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136820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 dirty="0"/>
              <a:t>sci-hub.hk</a:t>
            </a:r>
            <a:br>
              <a:rPr lang="en-US" sz="3200" dirty="0"/>
            </a:br>
            <a:r>
              <a:rPr lang="en-US" sz="3200" dirty="0"/>
              <a:t>sci-hub.la</a:t>
            </a:r>
            <a:br>
              <a:rPr lang="en-US" sz="3200" dirty="0"/>
            </a:br>
            <a:r>
              <a:rPr lang="en-US" sz="3200" dirty="0"/>
              <a:t>sci-hub.mn</a:t>
            </a:r>
            <a:br>
              <a:rPr lang="en-US" sz="3200" dirty="0"/>
            </a:br>
            <a:r>
              <a:rPr lang="en-US" sz="3200" dirty="0"/>
              <a:t>sci-hub.name</a:t>
            </a:r>
            <a:br>
              <a:rPr lang="en-US" sz="3200" dirty="0"/>
            </a:br>
            <a:r>
              <a:rPr lang="en-US" sz="3200" dirty="0"/>
              <a:t>sci-hub.tw</a:t>
            </a:r>
            <a:br>
              <a:rPr lang="en-US" sz="3200" dirty="0"/>
            </a:br>
            <a:r>
              <a:rPr lang="en-US" sz="3200" dirty="0"/>
              <a:t>sci-hub.tv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6" y="998823"/>
            <a:ext cx="6231489" cy="426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2867" y="5333128"/>
            <a:ext cx="3126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 smtClean="0"/>
              <a:t>Lawrence Liang in 2011. </a:t>
            </a:r>
            <a:r>
              <a:rPr lang="en-US" sz="1300" err="1" smtClean="0"/>
              <a:t>recht-als-kultur.de</a:t>
            </a:r>
            <a:r>
              <a:rPr lang="en-US" sz="1300" smtClean="0"/>
              <a:t>.</a:t>
            </a:r>
            <a:endParaRPr lang="en-US" sz="1300"/>
          </a:p>
        </p:txBody>
      </p:sp>
      <p:sp>
        <p:nvSpPr>
          <p:cNvPr id="6" name="Rectangle 5"/>
          <p:cNvSpPr/>
          <p:nvPr/>
        </p:nvSpPr>
        <p:spPr>
          <a:xfrm>
            <a:off x="413656" y="645619"/>
            <a:ext cx="456982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Liang’s definition of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shadow libraries: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spaces as well as practices ... which exist in the shadows cast by the long history of monumental libraries”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(2012)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Adopted as a generic term for likely infringing text collections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Tenen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and Foxman 2014;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Bodó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2015, 2016)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0661" y="6409087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94094" y="2788920"/>
            <a:ext cx="1707777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5" y="17454"/>
            <a:ext cx="10975670" cy="6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1" y="0"/>
            <a:ext cx="10074166" cy="6492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7082" y="2111188"/>
            <a:ext cx="1667437" cy="1082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0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650442" y="137862"/>
          <a:ext cx="4117042" cy="595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5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Topic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Titles in Library Genesis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[No Topic Listed]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1,102,929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Engineering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110,023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Mathematics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95,547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History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91,773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Linguistics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71,801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Computers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67,221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Education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54,762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Biology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46,968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Psychology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45,368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Other Social Sciences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43,594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Physics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40,829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Medicine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37,449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Economy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31,145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Housekeeping, leisure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27,367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Chemistry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25,605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Art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25,027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Business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24,387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Religion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22,645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Jurisprudence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22,585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Literature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18,661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594" y="729734"/>
            <a:ext cx="30868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Top 20 t</a:t>
            </a:r>
            <a:r>
              <a:rPr lang="en-US" sz="2200" dirty="0" smtClean="0"/>
              <a:t>opic labels </a:t>
            </a:r>
            <a:r>
              <a:rPr lang="en-US" sz="2200" dirty="0"/>
              <a:t>in </a:t>
            </a:r>
            <a:endParaRPr lang="en-US" sz="2200" dirty="0" smtClean="0"/>
          </a:p>
          <a:p>
            <a:r>
              <a:rPr lang="en-US" sz="2200" dirty="0" smtClean="0"/>
              <a:t>Library Genesis metadata</a:t>
            </a:r>
          </a:p>
          <a:p>
            <a:r>
              <a:rPr lang="en-US" sz="2200" dirty="0" smtClean="0"/>
              <a:t>(including </a:t>
            </a:r>
            <a:r>
              <a:rPr lang="en-US" sz="2200" dirty="0"/>
              <a:t>duplicates)</a:t>
            </a:r>
          </a:p>
        </p:txBody>
      </p:sp>
    </p:spTree>
    <p:extLst>
      <p:ext uri="{BB962C8B-B14F-4D97-AF65-F5344CB8AC3E}">
        <p14:creationId xmlns:p14="http://schemas.microsoft.com/office/powerpoint/2010/main" val="1157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446" y="2608730"/>
            <a:ext cx="2380129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61981" y="3244334"/>
            <a:ext cx="266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[screen cap of trackers.txt]</a:t>
            </a:r>
          </a:p>
        </p:txBody>
      </p:sp>
    </p:spTree>
    <p:extLst>
      <p:ext uri="{BB962C8B-B14F-4D97-AF65-F5344CB8AC3E}">
        <p14:creationId xmlns:p14="http://schemas.microsoft.com/office/powerpoint/2010/main" val="11563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https://www.aei.org/wp-content/uploads/2018/02/CPIChart20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2" y="95281"/>
            <a:ext cx="4299855" cy="61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45927" y="5867576"/>
            <a:ext cx="12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Perry 2018</a:t>
            </a:r>
          </a:p>
        </p:txBody>
      </p:sp>
    </p:spTree>
    <p:extLst>
      <p:ext uri="{BB962C8B-B14F-4D97-AF65-F5344CB8AC3E}">
        <p14:creationId xmlns:p14="http://schemas.microsoft.com/office/powerpoint/2010/main" val="40267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388077"/>
            <a:ext cx="3810000" cy="53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6309" y="5719573"/>
            <a:ext cx="24139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 smtClean="0"/>
              <a:t>Balázs</a:t>
            </a:r>
            <a:r>
              <a:rPr lang="en-US" sz="1500" dirty="0" smtClean="0"/>
              <a:t> Bodó. </a:t>
            </a:r>
            <a:r>
              <a:rPr lang="en-US" sz="1500" dirty="0" err="1" smtClean="0"/>
              <a:t>warsystems.hu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28040" y="724376"/>
            <a:ext cx="532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LibGen's operators “learned that it is possible to set up highly efficient clandestine knowledge distribution networks to circumvent access obstacles, evade enforcement, and build influential underground knowledge repositories under hostile circumstances.” </a:t>
            </a: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err="1"/>
              <a:t>Bodó</a:t>
            </a:r>
            <a:r>
              <a:rPr lang="en-US" sz="2800" dirty="0"/>
              <a:t> </a:t>
            </a:r>
            <a:r>
              <a:rPr lang="en-US" sz="2800" dirty="0" smtClean="0"/>
              <a:t>2015)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Diversity of practices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librarianship in practice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Book scanning (Medak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2014)</a:t>
            </a: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Decentralized online sharing (Mars,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, and Medak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Evading digital forensics (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Division of labor (Williwaw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et al. 2013)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68558" y="2197364"/>
            <a:ext cx="853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“[A] </a:t>
            </a:r>
            <a:r>
              <a:rPr lang="en-US" sz="3200" dirty="0"/>
              <a:t>lawsuit isn’t going to stop it, nor is there any obvious technical means. Everyone should be thinking about the fact that this is here to stay.</a:t>
            </a:r>
            <a:r>
              <a:rPr lang="en-US" sz="3200" dirty="0" smtClean="0"/>
              <a:t>”</a:t>
            </a:r>
          </a:p>
          <a:p>
            <a:endParaRPr lang="en-US" sz="3200" dirty="0"/>
          </a:p>
          <a:p>
            <a:pPr marL="3770313" indent="-280988"/>
            <a:r>
              <a:rPr lang="en-US" sz="2000" dirty="0" smtClean="0"/>
              <a:t>— Peter </a:t>
            </a:r>
            <a:r>
              <a:rPr lang="en-US" sz="2000" dirty="0" err="1" smtClean="0"/>
              <a:t>Suber</a:t>
            </a:r>
            <a:r>
              <a:rPr lang="en-US" sz="2000" dirty="0" smtClean="0"/>
              <a:t>, </a:t>
            </a:r>
            <a:r>
              <a:rPr lang="en-US" sz="2000" dirty="0"/>
              <a:t>quoted in </a:t>
            </a:r>
            <a:r>
              <a:rPr lang="en-US" sz="2000" dirty="0" smtClean="0"/>
              <a:t>Bohannon 2016</a:t>
            </a:r>
            <a:endParaRPr lang="en-US" sz="2000" dirty="0"/>
          </a:p>
          <a:p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On-the-fly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data sharing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smtClean="0">
                <a:hlinkClick r:id="rId3"/>
              </a:rPr>
              <a:t>hostb.org</a:t>
            </a:r>
            <a:endParaRPr lang="en-US" sz="3000" dirty="0" smtClean="0"/>
          </a:p>
          <a:p>
            <a:pPr marL="457200" lvl="1" indent="0">
              <a:buNone/>
            </a:pPr>
            <a:r>
              <a:rPr lang="en-US" sz="3000" dirty="0" smtClean="0"/>
              <a:t>A </a:t>
            </a:r>
            <a:r>
              <a:rPr lang="en-US" sz="3000" dirty="0" smtClean="0"/>
              <a:t>minimal</a:t>
            </a:r>
            <a:r>
              <a:rPr lang="en-US" sz="3000" dirty="0" smtClean="0"/>
              <a:t> </a:t>
            </a:r>
            <a:r>
              <a:rPr lang="en-US" sz="3000" dirty="0" smtClean="0"/>
              <a:t>file </a:t>
            </a:r>
            <a:r>
              <a:rPr lang="en-US" sz="3000" dirty="0" smtClean="0"/>
              <a:t>locker with a command-line interface</a:t>
            </a:r>
            <a:endParaRPr lang="en-US" sz="3000" dirty="0" smtClean="0"/>
          </a:p>
          <a:p>
            <a:r>
              <a:rPr lang="en-US" sz="3000" dirty="0" smtClean="0">
                <a:hlinkClick r:id="rId4"/>
              </a:rPr>
              <a:t>https</a:t>
            </a:r>
            <a:r>
              <a:rPr lang="en-US" sz="3000" dirty="0">
                <a:hlinkClick r:id="rId4"/>
              </a:rPr>
              <a:t>://</a:t>
            </a:r>
            <a:r>
              <a:rPr lang="en-US" sz="3000" dirty="0" smtClean="0">
                <a:hlinkClick r:id="rId4"/>
              </a:rPr>
              <a:t>file.pizza</a:t>
            </a:r>
            <a:endParaRPr lang="en-US" sz="3000" dirty="0" smtClean="0"/>
          </a:p>
          <a:p>
            <a:pPr lvl="1"/>
            <a:r>
              <a:rPr lang="en-US" sz="3000" dirty="0" smtClean="0"/>
              <a:t>Temporary browser-to-browser transfer; doesn’t </a:t>
            </a:r>
            <a:r>
              <a:rPr lang="en-US" sz="3000" dirty="0"/>
              <a:t>work on </a:t>
            </a:r>
            <a:r>
              <a:rPr lang="en-US" sz="3000" dirty="0" smtClean="0"/>
              <a:t>mobile</a:t>
            </a:r>
            <a:endParaRPr lang="en-US" sz="3000" dirty="0"/>
          </a:p>
          <a:p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mega.nz</a:t>
            </a:r>
            <a:endParaRPr lang="en-US" sz="3000" dirty="0" smtClean="0"/>
          </a:p>
          <a:p>
            <a:pPr lvl="1"/>
            <a:r>
              <a:rPr lang="en-US" sz="3000" dirty="0" smtClean="0"/>
              <a:t>Offers </a:t>
            </a:r>
            <a:r>
              <a:rPr lang="en-US" sz="3000" dirty="0" smtClean="0"/>
              <a:t>full </a:t>
            </a:r>
            <a:r>
              <a:rPr lang="en-US" sz="3000" dirty="0" smtClean="0"/>
              <a:t>encryption</a:t>
            </a:r>
            <a:endParaRPr lang="en-US" sz="3000" dirty="0"/>
          </a:p>
          <a:p>
            <a:r>
              <a:rPr lang="en-US" sz="3000" dirty="0">
                <a:hlinkClick r:id="rId6"/>
              </a:rPr>
              <a:t>https://</a:t>
            </a:r>
            <a:r>
              <a:rPr lang="en-US" sz="3000" dirty="0" smtClean="0">
                <a:hlinkClick r:id="rId6"/>
              </a:rPr>
              <a:t>pastebin.com</a:t>
            </a:r>
            <a:endParaRPr lang="en-US" sz="3000" dirty="0" smtClean="0"/>
          </a:p>
          <a:p>
            <a:pPr lvl="1"/>
            <a:r>
              <a:rPr lang="en-US" sz="3000" dirty="0" smtClean="0"/>
              <a:t>Copy-and-paste </a:t>
            </a:r>
            <a:r>
              <a:rPr lang="en-US" sz="3000" dirty="0" smtClean="0"/>
              <a:t>plaintext sharing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  <a:endParaRPr lang="en-US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6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  <a:endParaRPr lang="en-US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My Research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media, blogs, Twitter,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Reddit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Introducing myself to strangers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  <a:endParaRPr lang="en-US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4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  <a:p>
            <a:r>
              <a:rPr lang="en-US" sz="4400" dirty="0" smtClean="0"/>
              <a:t>Tor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HTHICYNI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Have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Handy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In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Case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You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Need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It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BRTTABDM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But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Remember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That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And</a:t>
            </a:r>
          </a:p>
          <a:p>
            <a:pPr>
              <a:lnSpc>
                <a:spcPct val="75000"/>
              </a:lnSpc>
            </a:pPr>
            <a:r>
              <a:rPr lang="en-US" sz="3900" dirty="0" err="1" smtClean="0"/>
              <a:t>BitTorrent</a:t>
            </a:r>
            <a:endParaRPr lang="en-US" sz="3900" dirty="0" smtClean="0"/>
          </a:p>
          <a:p>
            <a:pPr>
              <a:lnSpc>
                <a:spcPct val="75000"/>
              </a:lnSpc>
            </a:pPr>
            <a:r>
              <a:rPr lang="en-US" sz="3900" dirty="0" smtClean="0"/>
              <a:t>Don’t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Mix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Single Big Collection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Zinester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1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19" y="466692"/>
            <a:ext cx="8188531" cy="53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2373" y="1391041"/>
            <a:ext cx="28472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u="sng" dirty="0" smtClean="0"/>
              <a:t>Lessons</a:t>
            </a:r>
            <a:endParaRPr lang="en-US" sz="6600" u="sng" dirty="0"/>
          </a:p>
        </p:txBody>
      </p:sp>
    </p:spTree>
    <p:extLst>
      <p:ext uri="{BB962C8B-B14F-4D97-AF65-F5344CB8AC3E}">
        <p14:creationId xmlns:p14="http://schemas.microsoft.com/office/powerpoint/2010/main" val="33116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Longevity lies </a:t>
            </a:r>
            <a:r>
              <a:rPr lang="en-US" sz="4800" dirty="0"/>
              <a:t>in </a:t>
            </a:r>
            <a:r>
              <a:rPr lang="en-US" sz="4800" dirty="0" smtClean="0"/>
              <a:t>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Obscurity lies in 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547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62575"/>
            <a:ext cx="83408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to </a:t>
            </a:r>
            <a:r>
              <a:rPr lang="en-US" sz="4800" dirty="0" smtClean="0"/>
              <a:t>their local </a:t>
            </a:r>
            <a:r>
              <a:rPr lang="en-US" sz="4800" dirty="0" smtClean="0"/>
              <a:t>interest</a:t>
            </a:r>
            <a:r>
              <a:rPr lang="en-US" sz="4800" dirty="0" smtClean="0"/>
              <a:t>s.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9349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62575"/>
            <a:ext cx="83408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Anyone should be able to edit the collection and adapt it </a:t>
            </a:r>
            <a:br>
              <a:rPr lang="en-US" sz="4800" dirty="0"/>
            </a:br>
            <a:r>
              <a:rPr lang="en-US" sz="4800" dirty="0"/>
              <a:t>to their local interests.</a:t>
            </a:r>
          </a:p>
          <a:p>
            <a:pPr algn="ctr"/>
            <a:endParaRPr lang="en-US" sz="2400" dirty="0"/>
          </a:p>
          <a:p>
            <a:pPr algn="ctr"/>
            <a:r>
              <a:rPr lang="en-US" sz="4800" dirty="0"/>
              <a:t>(I may not share your taste.)</a:t>
            </a:r>
          </a:p>
        </p:txBody>
      </p:sp>
    </p:spTree>
    <p:extLst>
      <p:ext uri="{BB962C8B-B14F-4D97-AF65-F5344CB8AC3E}">
        <p14:creationId xmlns:p14="http://schemas.microsoft.com/office/powerpoint/2010/main" val="31945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 smtClean="0"/>
              <a:t>De</a:t>
            </a:r>
            <a:r>
              <a:rPr lang="fr-FR" sz="6000" i="1" dirty="0" smtClean="0"/>
              <a:t>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305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/>
              <a:t>Blockchain</a:t>
            </a:r>
            <a:r>
              <a:rPr lang="en-US" sz="4800" dirty="0" smtClean="0"/>
              <a:t> </a:t>
            </a:r>
            <a:r>
              <a:rPr lang="en-US" sz="4800" dirty="0"/>
              <a:t>= unique </a:t>
            </a:r>
            <a:r>
              <a:rPr lang="en-US" sz="4800" dirty="0" smtClean="0"/>
              <a:t>ownership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 smtClean="0"/>
          </a:p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474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Other lessons …</a:t>
            </a:r>
          </a:p>
        </p:txBody>
      </p:sp>
    </p:spTree>
    <p:extLst>
      <p:ext uri="{BB962C8B-B14F-4D97-AF65-F5344CB8AC3E}">
        <p14:creationId xmlns:p14="http://schemas.microsoft.com/office/powerpoint/2010/main" val="6609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Today’s </a:t>
            </a:r>
            <a:r>
              <a:rPr lang="en-US" sz="4800" dirty="0" smtClean="0"/>
              <a:t>goal:</a:t>
            </a:r>
            <a:r>
              <a:rPr lang="en-US" sz="4800" dirty="0"/>
              <a:t> </a:t>
            </a:r>
            <a:endParaRPr lang="en-US" sz="4800" dirty="0" smtClean="0"/>
          </a:p>
          <a:p>
            <a:pPr algn="ctr"/>
            <a:r>
              <a:rPr lang="en-US" sz="4800" dirty="0" smtClean="0"/>
              <a:t>Create a </a:t>
            </a:r>
            <a:r>
              <a:rPr lang="en-US" sz="4800" dirty="0" smtClean="0"/>
              <a:t>distributed copy </a:t>
            </a:r>
            <a:endParaRPr lang="en-US" sz="4800" dirty="0" smtClean="0"/>
          </a:p>
          <a:p>
            <a:pPr algn="ctr"/>
            <a:r>
              <a:rPr lang="en-US" sz="4800" dirty="0"/>
              <a:t>o</a:t>
            </a:r>
            <a:r>
              <a:rPr lang="en-US" sz="4800" dirty="0" smtClean="0"/>
              <a:t>f (part </a:t>
            </a:r>
            <a:r>
              <a:rPr lang="en-US" sz="4800" dirty="0" smtClean="0"/>
              <a:t>of) </a:t>
            </a:r>
            <a:r>
              <a:rPr lang="en-US" sz="4800" dirty="0" err="1" smtClean="0"/>
              <a:t>UbuWeb’s</a:t>
            </a:r>
            <a:r>
              <a:rPr lang="en-US" sz="4800" dirty="0" smtClean="0"/>
              <a:t> </a:t>
            </a:r>
          </a:p>
          <a:p>
            <a:pPr algn="ctr"/>
            <a:r>
              <a:rPr lang="en-US" sz="4800" dirty="0"/>
              <a:t>c</a:t>
            </a:r>
            <a:r>
              <a:rPr lang="en-US" sz="4800" dirty="0" smtClean="0"/>
              <a:t>ollection.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5847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1923" y="167820"/>
            <a:ext cx="11283443" cy="634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Possible roles</a:t>
            </a:r>
            <a:r>
              <a:rPr lang="en-US" sz="2000" b="1" u="sng" dirty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Table Maestro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</a:t>
            </a:r>
            <a:r>
              <a:rPr lang="en-US" sz="1380" dirty="0" smtClean="0"/>
              <a:t>Responsible </a:t>
            </a:r>
            <a:r>
              <a:rPr lang="en-US" sz="1380" dirty="0"/>
              <a:t>for combining and spot-checking master metadata table, using Google Sheets </a:t>
            </a:r>
            <a:r>
              <a:rPr lang="en-US" sz="1380" dirty="0" smtClean="0"/>
              <a:t>or </a:t>
            </a:r>
            <a:r>
              <a:rPr lang="en-US" sz="1380" dirty="0" err="1"/>
              <a:t>g</a:t>
            </a:r>
            <a:r>
              <a:rPr lang="en-US" sz="1380" dirty="0" err="1" smtClean="0"/>
              <a:t>it</a:t>
            </a:r>
            <a:r>
              <a:rPr lang="en-US" sz="1380" dirty="0" smtClean="0"/>
              <a:t>.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Table Designer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who knows pandas (or advanced Excel).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CLI DL BB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familiar with </a:t>
            </a:r>
            <a:r>
              <a:rPr lang="en-US" sz="1380" dirty="0" err="1"/>
              <a:t>wget</a:t>
            </a:r>
            <a:r>
              <a:rPr lang="en-US" sz="1380" dirty="0"/>
              <a:t> and/or curl.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Function Librarian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with </a:t>
            </a:r>
            <a:r>
              <a:rPr lang="en-US" sz="1380" dirty="0" smtClean="0"/>
              <a:t>programming</a:t>
            </a:r>
            <a:r>
              <a:rPr lang="en-US" sz="1380" dirty="0" smtClean="0"/>
              <a:t> </a:t>
            </a:r>
            <a:r>
              <a:rPr lang="en-US" sz="1380" dirty="0"/>
              <a:t>experience who can </a:t>
            </a:r>
            <a:r>
              <a:rPr lang="en-US" sz="1380" dirty="0" smtClean="0"/>
              <a:t>help team members </a:t>
            </a:r>
            <a:r>
              <a:rPr lang="en-US" sz="1380" dirty="0"/>
              <a:t>streamline their code, as well as identifying </a:t>
            </a:r>
            <a:r>
              <a:rPr lang="en-US" sz="1380" dirty="0" smtClean="0"/>
              <a:t>functions and </a:t>
            </a:r>
            <a:r>
              <a:rPr lang="en-US" sz="1380" dirty="0"/>
              <a:t>snippets that might be useful to </a:t>
            </a:r>
            <a:r>
              <a:rPr lang="en-US" sz="1380" dirty="0" smtClean="0"/>
              <a:t>others</a:t>
            </a:r>
            <a:r>
              <a:rPr lang="en-US" sz="1380" dirty="0" smtClean="0"/>
              <a:t>.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Web </a:t>
            </a:r>
            <a:r>
              <a:rPr lang="en-US" sz="1380" b="1" dirty="0" smtClean="0"/>
              <a:t>Researcher </a:t>
            </a:r>
            <a:r>
              <a:rPr lang="en-US" sz="1380" dirty="0"/>
              <a:t>(a.k.a. the Wikipedia wrangler)</a:t>
            </a:r>
            <a:br>
              <a:rPr lang="en-US" sz="1380" dirty="0"/>
            </a:br>
            <a:r>
              <a:rPr lang="en-US" sz="1380" dirty="0"/>
              <a:t>- Responsible for cross-checking unknown or disputed details in the metadata and keeping a list of citations. Use Google Docs/</a:t>
            </a:r>
            <a:r>
              <a:rPr lang="en-US" sz="1380" dirty="0" err="1"/>
              <a:t>Etherpad</a:t>
            </a:r>
            <a:r>
              <a:rPr lang="en-US" sz="1380" dirty="0"/>
              <a:t>/whatever to run a request queue.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The Debugger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with </a:t>
            </a:r>
            <a:r>
              <a:rPr lang="en-US" sz="1380" dirty="0" smtClean="0"/>
              <a:t>programming </a:t>
            </a:r>
            <a:r>
              <a:rPr lang="en-US" sz="1380" dirty="0"/>
              <a:t>experience who can help people iron out kinks.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Table Proofers (one or two people)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</a:t>
            </a:r>
            <a:r>
              <a:rPr lang="en-US" sz="1380" dirty="0" smtClean="0"/>
              <a:t>Scans through the master metadata </a:t>
            </a:r>
            <a:r>
              <a:rPr lang="en-US" sz="1380" dirty="0"/>
              <a:t>table (on Google Docs or GitHub) and </a:t>
            </a:r>
            <a:r>
              <a:rPr lang="en-US" sz="1380" dirty="0" smtClean="0"/>
              <a:t>corrects </a:t>
            </a:r>
            <a:r>
              <a:rPr lang="en-US" sz="1380" dirty="0"/>
              <a:t>mistakes by hand.</a:t>
            </a:r>
            <a:br>
              <a:rPr lang="en-US" sz="1380" dirty="0"/>
            </a:br>
            <a:r>
              <a:rPr lang="en-US" sz="1380" dirty="0"/>
              <a:t/>
            </a:r>
            <a:br>
              <a:rPr lang="en-US" sz="1380" dirty="0"/>
            </a:br>
            <a:r>
              <a:rPr lang="en-US" sz="1380" b="1" dirty="0"/>
              <a:t>The Prospector</a:t>
            </a:r>
            <a:r>
              <a:rPr lang="en-US" sz="1380" dirty="0"/>
              <a:t/>
            </a:r>
            <a:br>
              <a:rPr lang="en-US" sz="1380" dirty="0"/>
            </a:br>
            <a:r>
              <a:rPr lang="en-US" sz="1380" dirty="0"/>
              <a:t>- Someone who searches for other collections that may be relevant (e.g., YouTube and Vimeo channels), as well as tracking down oddities. </a:t>
            </a:r>
            <a:r>
              <a:rPr lang="en-US" sz="1380" dirty="0" err="1"/>
              <a:t>youtube</a:t>
            </a:r>
            <a:r>
              <a:rPr lang="en-US" sz="1380" dirty="0"/>
              <a:t>-dl is your friend.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5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69" y="69020"/>
            <a:ext cx="8363462" cy="59739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Name?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15" y="171366"/>
            <a:ext cx="8273969" cy="5909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Format?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42351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77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82685" y="1423518"/>
            <a:ext cx="62266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</a:p>
          <a:p>
            <a:pPr algn="ctr"/>
            <a:r>
              <a:rPr lang="en-US" sz="6600" dirty="0" smtClean="0"/>
              <a:t>(i.e., a VPS)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637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49751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= throwaway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5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06046" y="5587617"/>
            <a:ext cx="7984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https://www.slideshare.net/ilariadefilippo/lets-make-a-led-throwie-ggdmilano28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LED</a:t>
            </a:r>
          </a:p>
          <a:p>
            <a:r>
              <a:rPr lang="en-US" sz="4000" dirty="0" err="1"/>
              <a:t>t</a:t>
            </a:r>
            <a:r>
              <a:rPr lang="en-US" sz="4000" dirty="0" err="1" smtClean="0"/>
              <a:t>hrowies</a:t>
            </a:r>
            <a:endParaRPr lang="en-US" sz="4000" dirty="0" smtClean="0"/>
          </a:p>
        </p:txBody>
      </p:sp>
      <p:pic>
        <p:nvPicPr>
          <p:cNvPr id="3076" name="Picture 4" descr="Image result for led throwie bri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3" y="499002"/>
            <a:ext cx="7775341" cy="48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https://www.flickr.com/photos/damonabnormal/5347455185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Graf</a:t>
            </a:r>
            <a:br>
              <a:rPr lang="en-US" sz="4000" dirty="0" smtClean="0"/>
            </a:br>
            <a:r>
              <a:rPr lang="en-US" sz="4000" dirty="0" err="1" smtClean="0"/>
              <a:t>t</a:t>
            </a:r>
            <a:r>
              <a:rPr lang="en-US" sz="4000" dirty="0" err="1" smtClean="0"/>
              <a:t>hrowies</a:t>
            </a:r>
            <a:r>
              <a:rPr lang="en-US" sz="4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in Philly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0818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/>
              <a:t>Blockchain</a:t>
            </a:r>
            <a:r>
              <a:rPr lang="en-US" sz="4800" dirty="0" smtClean="0"/>
              <a:t> </a:t>
            </a:r>
            <a:r>
              <a:rPr lang="en-US" sz="4800" dirty="0"/>
              <a:t>= unique ownership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BitTorrent</a:t>
            </a:r>
            <a:r>
              <a:rPr lang="en-US" sz="4800" dirty="0"/>
              <a:t> </a:t>
            </a:r>
            <a:r>
              <a:rPr lang="en-US" sz="4800" dirty="0" smtClean="0"/>
              <a:t>= distributed </a:t>
            </a:r>
            <a:r>
              <a:rPr lang="en-US" sz="4800" dirty="0"/>
              <a:t>buffet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526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err="1" smtClean="0"/>
              <a:t>The_url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throwie</a:t>
            </a:r>
            <a:r>
              <a:rPr lang="en-US" sz="4000" dirty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account </a:t>
            </a:r>
            <a:br>
              <a:rPr lang="en-US" sz="4000" dirty="0" smtClean="0"/>
            </a:br>
            <a:r>
              <a:rPr lang="en-US" sz="4000" dirty="0" smtClean="0"/>
              <a:t>on </a:t>
            </a:r>
            <a:r>
              <a:rPr lang="en-US" sz="4000" dirty="0" err="1" smtClean="0"/>
              <a:t>Reddit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9298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002419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Meaningfu</a:t>
            </a:r>
            <a:r>
              <a:rPr lang="en-US" sz="6600" dirty="0" smtClean="0"/>
              <a:t>l preservation </a:t>
            </a:r>
            <a:br>
              <a:rPr lang="en-US" sz="6600" dirty="0" smtClean="0"/>
            </a:br>
            <a:r>
              <a:rPr lang="en-US" sz="6600" dirty="0" smtClean="0"/>
              <a:t>means </a:t>
            </a:r>
            <a:r>
              <a:rPr lang="en-US" sz="6600" u="sng" dirty="0" smtClean="0"/>
              <a:t>y</a:t>
            </a:r>
            <a:r>
              <a:rPr lang="en-US" sz="6600" u="sng" dirty="0" smtClean="0"/>
              <a:t>ou</a:t>
            </a:r>
            <a:r>
              <a:rPr lang="en-US" sz="6600" dirty="0" smtClean="0"/>
              <a:t> have access.</a:t>
            </a:r>
          </a:p>
        </p:txBody>
      </p:sp>
    </p:spTree>
    <p:extLst>
      <p:ext uri="{BB962C8B-B14F-4D97-AF65-F5344CB8AC3E}">
        <p14:creationId xmlns:p14="http://schemas.microsoft.com/office/powerpoint/2010/main" val="6699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002419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Reliable access means </a:t>
            </a:r>
            <a:br>
              <a:rPr lang="en-US" sz="6600" dirty="0" smtClean="0"/>
            </a:br>
            <a:r>
              <a:rPr lang="en-US" sz="6600" dirty="0" smtClean="0"/>
              <a:t>it’s on </a:t>
            </a:r>
            <a:r>
              <a:rPr lang="en-US" sz="6600" u="sng" dirty="0" smtClean="0"/>
              <a:t>your</a:t>
            </a:r>
            <a:r>
              <a:rPr lang="en-US" sz="6600" dirty="0" smtClean="0"/>
              <a:t> hard drive.</a:t>
            </a:r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60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9" y="146558"/>
            <a:ext cx="8308701" cy="5934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319" y="1761568"/>
            <a:ext cx="836341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600" dirty="0" smtClean="0">
                <a:solidFill>
                  <a:schemeClr val="bg1"/>
                </a:solidFill>
              </a:rPr>
              <a:t>What culture can’t you live without?</a:t>
            </a:r>
            <a:endParaRPr lang="en-US" sz="7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611" y="2307965"/>
            <a:ext cx="11547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ufw</a:t>
            </a:r>
            <a:r>
              <a:rPr lang="en-US" dirty="0"/>
              <a:t> allow 8889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stevemclaugh</a:t>
            </a:r>
            <a:r>
              <a:rPr lang="en-US" dirty="0"/>
              <a:t>/scrape-kit</a:t>
            </a:r>
            <a:br>
              <a:rPr lang="en-US" dirty="0"/>
            </a:b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--name </a:t>
            </a:r>
            <a:r>
              <a:rPr lang="en-US" dirty="0" err="1"/>
              <a:t>scrape_kit</a:t>
            </a:r>
            <a:r>
              <a:rPr lang="en-US" dirty="0"/>
              <a:t> -</a:t>
            </a:r>
            <a:r>
              <a:rPr lang="en-US" dirty="0" err="1"/>
              <a:t>ti</a:t>
            </a:r>
            <a:r>
              <a:rPr lang="en-US" dirty="0"/>
              <a:t> -p 8889:8889 --volume </a:t>
            </a:r>
            <a:r>
              <a:rPr lang="en-US" dirty="0" smtClean="0"/>
              <a:t>/</a:t>
            </a:r>
            <a:r>
              <a:rPr lang="en-US" dirty="0" err="1" smtClean="0"/>
              <a:t>sharedfolder</a:t>
            </a:r>
            <a:r>
              <a:rPr lang="en-US" dirty="0"/>
              <a:t>/:/</a:t>
            </a:r>
            <a:r>
              <a:rPr lang="en-US" dirty="0" err="1"/>
              <a:t>sharedfolder</a:t>
            </a:r>
            <a:r>
              <a:rPr lang="en-US" dirty="0"/>
              <a:t>/ </a:t>
            </a:r>
            <a:r>
              <a:rPr lang="en-US" dirty="0" err="1"/>
              <a:t>stevemclaugh</a:t>
            </a:r>
            <a:r>
              <a:rPr lang="en-US" dirty="0"/>
              <a:t>/scrape-kit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4611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Server setup commands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[[screen caps of the process of setting up a server in Terminal]]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1976105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/>
              <a:t>Running Transmission </a:t>
            </a:r>
            <a:endParaRPr lang="en-US" sz="6600" dirty="0" smtClean="0"/>
          </a:p>
          <a:p>
            <a:pPr algn="ctr"/>
            <a:r>
              <a:rPr lang="en-US" sz="6600" dirty="0" smtClean="0"/>
              <a:t>on </a:t>
            </a:r>
            <a:r>
              <a:rPr lang="en-US" sz="6600" dirty="0"/>
              <a:t>a </a:t>
            </a:r>
            <a:r>
              <a:rPr lang="en-US" sz="6600" dirty="0" err="1"/>
              <a:t>Throwie</a:t>
            </a:r>
            <a:r>
              <a:rPr lang="en-US" sz="6600" dirty="0"/>
              <a:t> Server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9917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10507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u="sng" dirty="0" smtClean="0"/>
              <a:t>Scraping </a:t>
            </a:r>
            <a:r>
              <a:rPr lang="en-US" sz="6600" u="sng" dirty="0" err="1" smtClean="0"/>
              <a:t>Ubu</a:t>
            </a:r>
            <a:endParaRPr lang="en-US" sz="4800" u="sng" dirty="0" smtClean="0"/>
          </a:p>
        </p:txBody>
      </p:sp>
    </p:spTree>
    <p:extLst>
      <p:ext uri="{BB962C8B-B14F-4D97-AF65-F5344CB8AC3E}">
        <p14:creationId xmlns:p14="http://schemas.microsoft.com/office/powerpoint/2010/main" val="11491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Media files first, </a:t>
            </a:r>
          </a:p>
          <a:p>
            <a:pPr algn="ctr"/>
            <a:r>
              <a:rPr lang="en-US" sz="6600" dirty="0" smtClean="0"/>
              <a:t>then metadata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smtClean="0"/>
              <a:t>Publishing the Unpublishable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31437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A thoughtful, m</a:t>
            </a:r>
            <a:r>
              <a:rPr lang="en-US" sz="6600" dirty="0" smtClean="0"/>
              <a:t>anual </a:t>
            </a:r>
          </a:p>
          <a:p>
            <a:pPr algn="ctr"/>
            <a:r>
              <a:rPr lang="en-US" sz="6600" dirty="0"/>
              <a:t>r</a:t>
            </a:r>
            <a:r>
              <a:rPr lang="en-US" sz="6600" dirty="0" smtClean="0"/>
              <a:t>ecursive scrape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err="1" smtClean="0"/>
              <a:t>UbuWeb</a:t>
            </a:r>
            <a:r>
              <a:rPr lang="en-US" sz="4800" u="sng" dirty="0" smtClean="0"/>
              <a:t> Film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51648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928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23518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An </a:t>
            </a:r>
            <a:r>
              <a:rPr lang="en-US" sz="6600" dirty="0" err="1" smtClean="0"/>
              <a:t>obfuscatory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scrape using </a:t>
            </a:r>
            <a:r>
              <a:rPr lang="en-US" sz="6600" dirty="0" err="1" smtClean="0"/>
              <a:t>wget</a:t>
            </a:r>
            <a:endParaRPr lang="en-US" sz="4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4800" u="sng" dirty="0" err="1" smtClean="0"/>
              <a:t>UbuWeb</a:t>
            </a:r>
            <a:r>
              <a:rPr lang="en-US" sz="4800" u="sng" dirty="0" smtClean="0"/>
              <a:t> Visual Poetry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2495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401357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 Cited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43178"/>
            <a:ext cx="11968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Bodó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Balázs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2015. “Libraries in the Post-Scarcity Era.”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Copyrighting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Creativity: Creative Values, Cultural Heritage Institutions and Systems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Helle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Porsdam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Farnham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Surrey, UK ; Burlington, VT: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Ashgate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dare.uva.nl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/record/1/445112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———. 2016. “Pirates in the Library–An Inquiry into the Guerilla Open Access Movement.”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8th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Annual Workshop of the International Society for the History and Theory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Property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University of Glasgow,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papers.ssrn.com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/sol3/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papers.cfm?abstract_id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=2816925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Bohannon, John and Alexandra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Elbakyan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“Data from: Who’s Downloading Pirated Papers? Everyone.” April 28, 2016.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datadryad.org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/resource/doi:10.5061/dryad.q447c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Borgman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Christine L.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Scholarship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in the Digital Age: Information, Infrastructure, and the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Internet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Cambridge, Mass: MIT Press, 2007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Himmelstein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​, Daniel, Ariel Romero, Jacob G.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Levernier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Thomas Anthony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Munro, Stephen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Reid McLaughlin, Bastian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Greshake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Tzovaras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Casey S. Greene.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2018. "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-Hub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Provides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Access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Nearly All Scholarly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Literature.” 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elifesciences.org/articles/32822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Liang, Lawrence. 2012. “Shadow Libraries.”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E-Flux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www.e-flux.com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/journal/shadow-libraries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Mars,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Medak. 2015. “Public Library.”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Public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Mars, 75–85.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What, How &amp; for Whom and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Multimedia Institute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Nikita. 2015. “Strategies for Unbridled Data Dissemination: An Emergency Operations Manual.” Goldsmiths, University of London.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archive.org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/details/StrategiesForUnbridledDataDisseminationAnEmergencyOperationsManual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Medak,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Dubravka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2014. "Book Scanning and Post-Processing Manual Based on Public Library Overhead Scanner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.”</a:t>
            </a:r>
          </a:p>
          <a:p>
            <a:pPr lvl="1">
              <a:lnSpc>
                <a:spcPct val="11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Perry, Mark J. 2018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“Chart of the day (century?): Price changes 1997 to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2017.” </a:t>
            </a:r>
            <a:r>
              <a:rPr lang="en-US" sz="1200" i="1" dirty="0" err="1" smtClean="0">
                <a:solidFill>
                  <a:schemeClr val="bg2">
                    <a:lumMod val="25000"/>
                  </a:schemeClr>
                </a:solidFill>
              </a:rPr>
              <a:t>AEIdeas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https://www.aei.org/publication/chart-of-the-day-century-price-changes-1997-to-2017/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Dennis, and Maxwell Foxman. 2014. “Book Piracy as Peer Preservation.”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Computational Culture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November.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computationalculture.net/article/book-piracy-as-peer-preservation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Williwaw,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yellowElephant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kfogel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FreeDam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2013. “The Open Access Guerilla Cookbook.” 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cryptome.org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/2013/01/guerilla-open-access-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cookbook.htm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2" descr="1041082_1615577822032844_2683638636883239144_n.j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1" y="380341"/>
            <a:ext cx="381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Synology DiskStation DS918+ 4-Bay NAS Enclos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84" y="1448241"/>
            <a:ext cx="3464832" cy="34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Screen cap of r/</a:t>
            </a:r>
            <a:r>
              <a:rPr lang="en-US" sz="4800" dirty="0" err="1" smtClean="0"/>
              <a:t>datahoarder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949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8628" y="1546457"/>
            <a:ext cx="6096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The only 2 RAID configurations that matter:</a:t>
            </a:r>
          </a:p>
          <a:p>
            <a:endParaRPr lang="en-US" sz="2800" dirty="0"/>
          </a:p>
          <a:p>
            <a:r>
              <a:rPr lang="en-US" sz="3600" dirty="0" smtClean="0"/>
              <a:t>RAID </a:t>
            </a:r>
            <a:r>
              <a:rPr lang="en-US" sz="3600" dirty="0" smtClean="0"/>
              <a:t>1</a:t>
            </a:r>
          </a:p>
          <a:p>
            <a:endParaRPr lang="en-US" sz="800" dirty="0"/>
          </a:p>
          <a:p>
            <a:r>
              <a:rPr lang="en-US" sz="3600" dirty="0" smtClean="0"/>
              <a:t>&amp;</a:t>
            </a:r>
            <a:endParaRPr lang="en-US" sz="3600" dirty="0" smtClean="0"/>
          </a:p>
          <a:p>
            <a:endParaRPr lang="en-US" sz="800" dirty="0" smtClean="0"/>
          </a:p>
          <a:p>
            <a:r>
              <a:rPr lang="en-US" sz="3600" dirty="0" smtClean="0"/>
              <a:t>RAID </a:t>
            </a:r>
            <a:r>
              <a:rPr lang="en-US" sz="3600" dirty="0" smtClean="0"/>
              <a:t>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92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2" y="0"/>
            <a:ext cx="8761853" cy="6191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</a:t>
            </a:r>
            <a:r>
              <a:rPr lang="en-US" dirty="0"/>
              <a:t>University of Chicago Press</a:t>
            </a:r>
          </a:p>
        </p:txBody>
      </p:sp>
    </p:spTree>
    <p:extLst>
      <p:ext uri="{BB962C8B-B14F-4D97-AF65-F5344CB8AC3E}">
        <p14:creationId xmlns:p14="http://schemas.microsoft.com/office/powerpoint/2010/main" val="25039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3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The MIT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4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Oxford University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4212" y="2137646"/>
            <a:ext cx="6203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ea typeface="Calibri" charset="0"/>
                <a:cs typeface="Calibri" charset="0"/>
              </a:rPr>
              <a:t>“Literature in the humanities goes out of print long before it goes out of 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date.” 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(</a:t>
            </a:r>
            <a:r>
              <a:rPr lang="en-US" sz="3200" dirty="0" err="1">
                <a:latin typeface="+mj-lt"/>
                <a:ea typeface="Calibri" charset="0"/>
                <a:cs typeface="Calibri" charset="0"/>
              </a:rPr>
              <a:t>Borgman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 2007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)</a:t>
            </a:r>
            <a:endParaRPr lang="en-US" sz="3200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15308</TotalTime>
  <Words>4308</Words>
  <Application>Microsoft Office PowerPoint</Application>
  <PresentationFormat>Widescreen</PresentationFormat>
  <Paragraphs>850</Paragraphs>
  <Slides>114</Slides>
  <Notes>114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Calibri Light</vt:lpstr>
      <vt:lpstr>Mangal</vt:lpstr>
      <vt:lpstr>Office Theme</vt:lpstr>
      <vt:lpstr>Large-Scale Digital Preservation  Under Adversarial Conditions</vt:lpstr>
      <vt:lpstr>What you’ll need</vt:lpstr>
      <vt:lpstr>PowerPoint Presentation</vt:lpstr>
      <vt:lpstr>PowerPoint Presentation</vt:lpstr>
      <vt:lpstr>My 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BitTorrent protocol</vt:lpstr>
      <vt:lpstr>Major BitTorrent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Whac-a-Mole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Shadow libs as a useful model</vt:lpstr>
      <vt:lpstr>Shadow libs as a useful model</vt:lpstr>
      <vt:lpstr>Shadow libs as a useful model</vt:lpstr>
      <vt:lpstr>Shadow libs as a useful model</vt:lpstr>
      <vt:lpstr>Shadow libs as a useful model</vt:lpstr>
      <vt:lpstr>Shadow librarianship in practice</vt:lpstr>
      <vt:lpstr>PowerPoint Presentation</vt:lpstr>
      <vt:lpstr>On-the-fly data sharing</vt:lpstr>
      <vt:lpstr>ABUT</vt:lpstr>
      <vt:lpstr>ABUT</vt:lpstr>
      <vt:lpstr>ABUT</vt:lpstr>
      <vt:lpstr>ABUT</vt:lpstr>
      <vt:lpstr>HTHICYNI</vt:lpstr>
      <vt:lpstr>BRTTABDM</vt:lpstr>
      <vt:lpstr>PowerPoint Presentation</vt:lpstr>
      <vt:lpstr>The Single Big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Server setup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 Cited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shadow libraries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767</cp:revision>
  <cp:lastPrinted>2017-09-09T22:32:00Z</cp:lastPrinted>
  <dcterms:created xsi:type="dcterms:W3CDTF">2017-05-07T13:13:01Z</dcterms:created>
  <dcterms:modified xsi:type="dcterms:W3CDTF">2018-03-17T00:56:44Z</dcterms:modified>
</cp:coreProperties>
</file>